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rtpUx6uZNjxvZx5E73dI9XRpX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Update the events on the website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Update graphics on the website carrousel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Queue emails for events (registration/confirmation/reminders) and event survey email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any last minute changes to events such as location, time, etc.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Admin responsibilities of Google Suite (emails, permissions, resetting passwords)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Update the events on the website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Update graphics on the website carrousel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Queue emails for events (registration/confirmation/reminders) and event survey email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any last minute changes to events such as location, time, etc.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Admin responsibilities of Google Suite (emails, permissions, resetting passwords)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Update the events on the website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Update graphics on the website carrousel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Queue emails for events (registration/confirmation/reminders) and event survey email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any last minute changes to events such as location, time, etc.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Admin responsibilities of Google Suite (emails, permissions, resetting passwords)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969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AutoNum type="arabicPeriod"/>
            </a:pPr>
            <a:r>
              <a:rPr lang="en-US" sz="11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What you've enjoyed in your role as Director </a:t>
            </a:r>
            <a:endParaRPr sz="11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marL="5969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ahoma"/>
              <a:buAutoNum type="arabicPeriod"/>
            </a:pPr>
            <a:r>
              <a:rPr lang="en-US" sz="1100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4 tasks or processes that you do in your role - use for State of the Chapter volunteer opportunities - add to the Drive - ask someone to create a doc in the shared drive - capture in chat? </a:t>
            </a:r>
            <a:endParaRPr sz="1100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sldNum" idx="12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Helpful, but not required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Zoom/tech support during chapter meetings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Nice to have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Video editing of chapter meetings for YouTube posts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Email video recordings to chapter meetings or post vids on YouTube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8949" y="3373496"/>
            <a:ext cx="4084860" cy="3484504"/>
          </a:xfrm>
          <a:custGeom>
            <a:avLst/>
            <a:gdLst/>
            <a:ahLst/>
            <a:cxnLst/>
            <a:rect l="l" t="t" r="r" b="b"/>
            <a:pathLst>
              <a:path w="2061270" h="1758323" extrusionOk="0">
                <a:moveTo>
                  <a:pt x="0" y="0"/>
                </a:moveTo>
                <a:lnTo>
                  <a:pt x="2061270" y="0"/>
                </a:lnTo>
                <a:lnTo>
                  <a:pt x="2061270" y="1758323"/>
                </a:lnTo>
                <a:lnTo>
                  <a:pt x="0" y="1758323"/>
                </a:lnTo>
                <a:close/>
              </a:path>
            </a:pathLst>
          </a:custGeom>
          <a:solidFill>
            <a:srgbClr val="FFB700"/>
          </a:solid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4084093" y="1"/>
            <a:ext cx="4134819" cy="3401247"/>
          </a:xfrm>
          <a:custGeom>
            <a:avLst/>
            <a:gdLst/>
            <a:ahLst/>
            <a:cxnLst/>
            <a:rect l="l" t="t" r="r" b="b"/>
            <a:pathLst>
              <a:path w="2086480" h="1762089" extrusionOk="0">
                <a:moveTo>
                  <a:pt x="0" y="0"/>
                </a:moveTo>
                <a:lnTo>
                  <a:pt x="2086480" y="0"/>
                </a:lnTo>
                <a:lnTo>
                  <a:pt x="2086480" y="1762089"/>
                </a:lnTo>
                <a:lnTo>
                  <a:pt x="0" y="1762089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>
            <a:off x="4084093" y="3205356"/>
            <a:ext cx="4134819" cy="3652644"/>
          </a:xfrm>
          <a:custGeom>
            <a:avLst/>
            <a:gdLst/>
            <a:ahLst/>
            <a:cxnLst/>
            <a:rect l="l" t="t" r="r" b="b"/>
            <a:pathLst>
              <a:path w="2086480" h="1843168" extrusionOk="0">
                <a:moveTo>
                  <a:pt x="0" y="0"/>
                </a:moveTo>
                <a:lnTo>
                  <a:pt x="2086480" y="0"/>
                </a:lnTo>
                <a:lnTo>
                  <a:pt x="2086480" y="1843168"/>
                </a:lnTo>
                <a:lnTo>
                  <a:pt x="0" y="1843168"/>
                </a:lnTo>
                <a:close/>
              </a:path>
            </a:pathLst>
          </a:custGeom>
          <a:solidFill>
            <a:srgbClr val="C10013"/>
          </a:solidFill>
          <a:ln>
            <a:noFill/>
          </a:ln>
        </p:spPr>
      </p:sp>
      <p:sp>
        <p:nvSpPr>
          <p:cNvPr id="91" name="Google Shape;91;p1"/>
          <p:cNvSpPr/>
          <p:nvPr/>
        </p:nvSpPr>
        <p:spPr>
          <a:xfrm>
            <a:off x="8218913" y="1"/>
            <a:ext cx="4019957" cy="3336985"/>
          </a:xfrm>
          <a:custGeom>
            <a:avLst/>
            <a:gdLst/>
            <a:ahLst/>
            <a:cxnLst/>
            <a:rect l="l" t="t" r="r" b="b"/>
            <a:pathLst>
              <a:path w="2028519" h="1729662" extrusionOk="0">
                <a:moveTo>
                  <a:pt x="0" y="0"/>
                </a:moveTo>
                <a:lnTo>
                  <a:pt x="2028519" y="0"/>
                </a:lnTo>
                <a:lnTo>
                  <a:pt x="2028519" y="1729662"/>
                </a:lnTo>
                <a:lnTo>
                  <a:pt x="0" y="1729662"/>
                </a:lnTo>
                <a:close/>
              </a:path>
            </a:pathLst>
          </a:custGeom>
          <a:solidFill>
            <a:srgbClr val="FF4D00"/>
          </a:solidFill>
          <a:ln>
            <a:noFill/>
          </a:ln>
        </p:spPr>
      </p:sp>
      <p:cxnSp>
        <p:nvCxnSpPr>
          <p:cNvPr id="92" name="Google Shape;92;p1"/>
          <p:cNvCxnSpPr/>
          <p:nvPr/>
        </p:nvCxnSpPr>
        <p:spPr>
          <a:xfrm>
            <a:off x="-118591" y="3336985"/>
            <a:ext cx="12366015" cy="0"/>
          </a:xfrm>
          <a:prstGeom prst="straightConnector1">
            <a:avLst/>
          </a:prstGeom>
          <a:noFill/>
          <a:ln w="142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"/>
          <p:cNvCxnSpPr/>
          <p:nvPr/>
        </p:nvCxnSpPr>
        <p:spPr>
          <a:xfrm rot="5400000">
            <a:off x="4807553" y="3405377"/>
            <a:ext cx="6816724" cy="5974"/>
          </a:xfrm>
          <a:prstGeom prst="straightConnector1">
            <a:avLst/>
          </a:prstGeom>
          <a:noFill/>
          <a:ln w="142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1"/>
          <p:cNvCxnSpPr/>
          <p:nvPr/>
        </p:nvCxnSpPr>
        <p:spPr>
          <a:xfrm rot="5400000">
            <a:off x="648457" y="3435635"/>
            <a:ext cx="6877245" cy="5974"/>
          </a:xfrm>
          <a:prstGeom prst="straightConnector1">
            <a:avLst/>
          </a:prstGeom>
          <a:noFill/>
          <a:ln w="142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77" y="2476693"/>
            <a:ext cx="11904565" cy="22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3698" y="2915192"/>
            <a:ext cx="1301208" cy="130120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840863" y="3021571"/>
            <a:ext cx="6744436" cy="123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9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of the Chapter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9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"/>
          <p:cNvSpPr/>
          <p:nvPr/>
        </p:nvSpPr>
        <p:spPr>
          <a:xfrm>
            <a:off x="1" y="4013497"/>
            <a:ext cx="2847699" cy="2847699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4D00"/>
          </a:solidFill>
          <a:ln>
            <a:noFill/>
          </a:ln>
        </p:spPr>
      </p:sp>
      <p:pic>
        <p:nvPicPr>
          <p:cNvPr id="274" name="Google Shape;27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847700" y="1167389"/>
            <a:ext cx="2847699" cy="2847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10"/>
          <p:cNvCxnSpPr/>
          <p:nvPr/>
        </p:nvCxnSpPr>
        <p:spPr>
          <a:xfrm>
            <a:off x="-125987" y="1103888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76" name="Google Shape;276;p10"/>
          <p:cNvGrpSpPr/>
          <p:nvPr/>
        </p:nvGrpSpPr>
        <p:grpSpPr>
          <a:xfrm>
            <a:off x="6518701" y="3016627"/>
            <a:ext cx="4988747" cy="2255200"/>
            <a:chOff x="-2898870" y="-186047"/>
            <a:chExt cx="9977494" cy="4510400"/>
          </a:xfrm>
        </p:grpSpPr>
        <p:sp>
          <p:nvSpPr>
            <p:cNvPr id="277" name="Google Shape;277;p10"/>
            <p:cNvSpPr txBox="1"/>
            <p:nvPr/>
          </p:nvSpPr>
          <p:spPr>
            <a:xfrm>
              <a:off x="-2898870" y="-186047"/>
              <a:ext cx="9977494" cy="809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693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C10013"/>
                  </a:solidFill>
                  <a:latin typeface="Arial"/>
                  <a:ea typeface="Arial"/>
                  <a:cs typeface="Arial"/>
                  <a:sym typeface="Arial"/>
                </a:rPr>
                <a:t>Technology</a:t>
              </a:r>
              <a:r>
                <a:rPr lang="en-US" sz="3600">
                  <a:solidFill>
                    <a:srgbClr val="C10013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sp>
          <p:nvSpPr>
            <p:cNvPr id="278" name="Google Shape;278;p10"/>
            <p:cNvSpPr txBox="1"/>
            <p:nvPr/>
          </p:nvSpPr>
          <p:spPr>
            <a:xfrm>
              <a:off x="-2898870" y="877255"/>
              <a:ext cx="9977494" cy="3447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343434"/>
                </a:buClr>
                <a:buSzPts val="2800"/>
                <a:buFont typeface="Arial"/>
                <a:buChar char="•"/>
              </a:pPr>
              <a:r>
                <a:rPr lang="en-US" sz="28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Update events on website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343434"/>
                </a:buClr>
                <a:buSzPts val="2800"/>
                <a:buFont typeface="Arial"/>
                <a:buChar char="•"/>
              </a:pPr>
              <a:r>
                <a:rPr lang="en-US" sz="28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Change carousel graphics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343434"/>
                </a:buClr>
                <a:buSzPts val="2800"/>
                <a:buFont typeface="Arial"/>
                <a:buChar char="•"/>
              </a:pPr>
              <a:r>
                <a:rPr lang="en-US" sz="28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Cue event emails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343434"/>
                </a:buClr>
                <a:buSzPts val="2800"/>
                <a:buFont typeface="Arial"/>
                <a:buChar char="•"/>
              </a:pPr>
              <a:r>
                <a:rPr lang="en-US" sz="28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Edit President vLOG</a:t>
              </a:r>
              <a:endParaRPr sz="2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9" name="Google Shape;27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2847700" y="4015088"/>
            <a:ext cx="2847699" cy="284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321" y="772424"/>
            <a:ext cx="3671001" cy="363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53757">
            <a:off x="2626839" y="1259745"/>
            <a:ext cx="858631" cy="85863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0"/>
          <p:cNvSpPr txBox="1"/>
          <p:nvPr/>
        </p:nvSpPr>
        <p:spPr>
          <a:xfrm>
            <a:off x="307321" y="244058"/>
            <a:ext cx="4567843" cy="6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"/>
          <p:cNvSpPr/>
          <p:nvPr/>
        </p:nvSpPr>
        <p:spPr>
          <a:xfrm>
            <a:off x="1" y="4013497"/>
            <a:ext cx="2847699" cy="2847699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4D00"/>
          </a:solidFill>
          <a:ln>
            <a:noFill/>
          </a:ln>
        </p:spPr>
      </p:sp>
      <p:pic>
        <p:nvPicPr>
          <p:cNvPr id="289" name="Google Shape;28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847700" y="1167389"/>
            <a:ext cx="2847699" cy="2847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11"/>
          <p:cNvCxnSpPr/>
          <p:nvPr/>
        </p:nvCxnSpPr>
        <p:spPr>
          <a:xfrm>
            <a:off x="-125987" y="1103888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91" name="Google Shape;291;p11"/>
          <p:cNvGrpSpPr/>
          <p:nvPr/>
        </p:nvGrpSpPr>
        <p:grpSpPr>
          <a:xfrm>
            <a:off x="4175096" y="2328129"/>
            <a:ext cx="7820129" cy="2100441"/>
            <a:chOff x="-2854458" y="528165"/>
            <a:chExt cx="13226968" cy="4200882"/>
          </a:xfrm>
        </p:grpSpPr>
        <p:sp>
          <p:nvSpPr>
            <p:cNvPr id="292" name="Google Shape;292;p11"/>
            <p:cNvSpPr txBox="1"/>
            <p:nvPr/>
          </p:nvSpPr>
          <p:spPr>
            <a:xfrm>
              <a:off x="-2854458" y="528165"/>
              <a:ext cx="9977494" cy="591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marR="0" lvl="0" indent="-18161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40"/>
                <a:buFont typeface="Arial"/>
                <a:buNone/>
              </a:pPr>
              <a:endParaRPr sz="164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 txBox="1"/>
            <p:nvPr/>
          </p:nvSpPr>
          <p:spPr>
            <a:xfrm>
              <a:off x="164124" y="1059595"/>
              <a:ext cx="9977494" cy="809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693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C10013"/>
                  </a:solidFill>
                  <a:latin typeface="Arial"/>
                  <a:ea typeface="Arial"/>
                  <a:cs typeface="Arial"/>
                  <a:sym typeface="Arial"/>
                </a:rPr>
                <a:t>Finance</a:t>
              </a:r>
              <a:endParaRPr/>
            </a:p>
          </p:txBody>
        </p:sp>
        <p:sp>
          <p:nvSpPr>
            <p:cNvPr id="294" name="Google Shape;294;p11"/>
            <p:cNvSpPr txBox="1"/>
            <p:nvPr/>
          </p:nvSpPr>
          <p:spPr>
            <a:xfrm>
              <a:off x="59781" y="2143723"/>
              <a:ext cx="10312729" cy="2585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343434"/>
                </a:buClr>
                <a:buSzPts val="2800"/>
                <a:buFont typeface="Arial"/>
                <a:buChar char="•"/>
              </a:pPr>
              <a:r>
                <a:rPr lang="en-US" sz="28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Collaborate to prepare annual budget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343434"/>
                </a:buClr>
                <a:buSzPts val="2800"/>
                <a:buFont typeface="Arial"/>
                <a:buChar char="•"/>
              </a:pPr>
              <a:r>
                <a:rPr lang="en-US" sz="28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Review contracts &amp; chapter investments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343434"/>
                </a:buClr>
                <a:buSzPts val="2800"/>
                <a:buFont typeface="Arial"/>
                <a:buChar char="•"/>
              </a:pPr>
              <a:r>
                <a:rPr lang="en-US" sz="28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Maintain tax-exempt non-profit status</a:t>
              </a:r>
              <a:endParaRPr/>
            </a:p>
          </p:txBody>
        </p:sp>
      </p:grpSp>
      <p:pic>
        <p:nvPicPr>
          <p:cNvPr id="295" name="Google Shape;29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2847700" y="4015088"/>
            <a:ext cx="2847699" cy="284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321" y="772424"/>
            <a:ext cx="3671001" cy="363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53757">
            <a:off x="2626839" y="1259745"/>
            <a:ext cx="858631" cy="85863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1"/>
          <p:cNvSpPr txBox="1"/>
          <p:nvPr/>
        </p:nvSpPr>
        <p:spPr>
          <a:xfrm>
            <a:off x="307321" y="244058"/>
            <a:ext cx="4567843" cy="6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"/>
          <p:cNvSpPr/>
          <p:nvPr/>
        </p:nvSpPr>
        <p:spPr>
          <a:xfrm>
            <a:off x="1" y="4013497"/>
            <a:ext cx="2847699" cy="2847699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4D00"/>
          </a:solidFill>
          <a:ln>
            <a:noFill/>
          </a:ln>
        </p:spPr>
      </p:sp>
      <p:pic>
        <p:nvPicPr>
          <p:cNvPr id="305" name="Google Shape;30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847700" y="1167389"/>
            <a:ext cx="2847699" cy="2847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12"/>
          <p:cNvCxnSpPr/>
          <p:nvPr/>
        </p:nvCxnSpPr>
        <p:spPr>
          <a:xfrm>
            <a:off x="-125987" y="1103888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7" name="Google Shape;30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2847700" y="4015088"/>
            <a:ext cx="2847699" cy="284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321" y="772424"/>
            <a:ext cx="3671001" cy="363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53757">
            <a:off x="2626839" y="1259745"/>
            <a:ext cx="858631" cy="85863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2"/>
          <p:cNvSpPr txBox="1"/>
          <p:nvPr/>
        </p:nvSpPr>
        <p:spPr>
          <a:xfrm>
            <a:off x="307321" y="244058"/>
            <a:ext cx="4567843" cy="6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endParaRPr/>
          </a:p>
        </p:txBody>
      </p:sp>
      <p:sp>
        <p:nvSpPr>
          <p:cNvPr id="311" name="Google Shape;311;p12"/>
          <p:cNvSpPr txBox="1"/>
          <p:nvPr/>
        </p:nvSpPr>
        <p:spPr>
          <a:xfrm>
            <a:off x="6235435" y="2356330"/>
            <a:ext cx="4988747" cy="40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693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C10013"/>
                </a:solidFill>
                <a:latin typeface="Arial"/>
                <a:ea typeface="Arial"/>
                <a:cs typeface="Arial"/>
                <a:sym typeface="Arial"/>
              </a:rPr>
              <a:t>Membership</a:t>
            </a:r>
            <a:endParaRPr/>
          </a:p>
        </p:txBody>
      </p:sp>
      <p:sp>
        <p:nvSpPr>
          <p:cNvPr id="312" name="Google Shape;312;p12"/>
          <p:cNvSpPr txBox="1"/>
          <p:nvPr/>
        </p:nvSpPr>
        <p:spPr>
          <a:xfrm>
            <a:off x="6235435" y="2936279"/>
            <a:ext cx="5745550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Coordinate chapter guides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Plan email renewal reminders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Track the membership dashboard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Assist with Discover the Benefits of Membership sessions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13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7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"/>
          <p:cNvSpPr/>
          <p:nvPr/>
        </p:nvSpPr>
        <p:spPr>
          <a:xfrm>
            <a:off x="0" y="1162590"/>
            <a:ext cx="2849303" cy="284930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C10013"/>
          </a:solidFill>
          <a:ln>
            <a:noFill/>
          </a:ln>
        </p:spPr>
      </p:sp>
      <p:sp>
        <p:nvSpPr>
          <p:cNvPr id="324" name="Google Shape;324;p14"/>
          <p:cNvSpPr/>
          <p:nvPr/>
        </p:nvSpPr>
        <p:spPr>
          <a:xfrm>
            <a:off x="2849303" y="4008697"/>
            <a:ext cx="2849303" cy="284930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</p:sp>
      <p:cxnSp>
        <p:nvCxnSpPr>
          <p:cNvPr id="325" name="Google Shape;325;p14"/>
          <p:cNvCxnSpPr/>
          <p:nvPr/>
        </p:nvCxnSpPr>
        <p:spPr>
          <a:xfrm>
            <a:off x="-125987" y="1143000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6" name="Google Shape;32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0004" y="5868647"/>
            <a:ext cx="870777" cy="87077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4"/>
          <p:cNvSpPr txBox="1"/>
          <p:nvPr/>
        </p:nvSpPr>
        <p:spPr>
          <a:xfrm>
            <a:off x="360108" y="263674"/>
            <a:ext cx="4567843" cy="6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Next Up </a:t>
            </a:r>
            <a:endParaRPr/>
          </a:p>
        </p:txBody>
      </p:sp>
      <p:grpSp>
        <p:nvGrpSpPr>
          <p:cNvPr id="328" name="Google Shape;328;p14"/>
          <p:cNvGrpSpPr/>
          <p:nvPr/>
        </p:nvGrpSpPr>
        <p:grpSpPr>
          <a:xfrm>
            <a:off x="3104441" y="1606406"/>
            <a:ext cx="8991935" cy="3779615"/>
            <a:chOff x="-1855257" y="-19478"/>
            <a:chExt cx="17248570" cy="1098444"/>
          </a:xfrm>
        </p:grpSpPr>
        <p:sp>
          <p:nvSpPr>
            <p:cNvPr id="329" name="Google Shape;329;p14"/>
            <p:cNvSpPr txBox="1"/>
            <p:nvPr/>
          </p:nvSpPr>
          <p:spPr>
            <a:xfrm>
              <a:off x="6767688" y="964660"/>
              <a:ext cx="8625625" cy="114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4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North County </a:t>
              </a:r>
              <a:endParaRPr/>
            </a:p>
          </p:txBody>
        </p:sp>
        <p:sp>
          <p:nvSpPr>
            <p:cNvPr id="330" name="Google Shape;330;p14"/>
            <p:cNvSpPr txBox="1"/>
            <p:nvPr/>
          </p:nvSpPr>
          <p:spPr>
            <a:xfrm>
              <a:off x="-1855257" y="-19478"/>
              <a:ext cx="12979468" cy="124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583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4D00"/>
                  </a:solidFill>
                  <a:latin typeface="Arial"/>
                  <a:ea typeface="Arial"/>
                  <a:cs typeface="Arial"/>
                  <a:sym typeface="Arial"/>
                </a:rPr>
                <a:t>New Mixer Locations</a:t>
              </a:r>
              <a:endParaRPr/>
            </a:p>
          </p:txBody>
        </p:sp>
      </p:grpSp>
      <p:sp>
        <p:nvSpPr>
          <p:cNvPr id="331" name="Google Shape;331;p14"/>
          <p:cNvSpPr txBox="1"/>
          <p:nvPr/>
        </p:nvSpPr>
        <p:spPr>
          <a:xfrm>
            <a:off x="7048726" y="3359008"/>
            <a:ext cx="4496666" cy="37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545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South Bay </a:t>
            </a:r>
            <a:endParaRPr/>
          </a:p>
        </p:txBody>
      </p:sp>
      <p:pic>
        <p:nvPicPr>
          <p:cNvPr id="332" name="Google Shape;33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099" y="2224570"/>
            <a:ext cx="6177297" cy="324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"/>
          <p:cNvSpPr/>
          <p:nvPr/>
        </p:nvSpPr>
        <p:spPr>
          <a:xfrm>
            <a:off x="9336413" y="1165797"/>
            <a:ext cx="2847699" cy="2847699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B700"/>
          </a:solidFill>
          <a:ln>
            <a:noFill/>
          </a:ln>
        </p:spPr>
      </p:sp>
      <p:pic>
        <p:nvPicPr>
          <p:cNvPr id="338" name="Google Shape;33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6488714" y="4010301"/>
            <a:ext cx="2847699" cy="2847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15"/>
          <p:cNvCxnSpPr/>
          <p:nvPr/>
        </p:nvCxnSpPr>
        <p:spPr>
          <a:xfrm>
            <a:off x="-125987" y="1143000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0" name="Google Shape;340;p15"/>
          <p:cNvSpPr txBox="1"/>
          <p:nvPr/>
        </p:nvSpPr>
        <p:spPr>
          <a:xfrm>
            <a:off x="832281" y="3327651"/>
            <a:ext cx="6459473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FF4D00"/>
                </a:solidFill>
                <a:latin typeface="Arial"/>
                <a:ea typeface="Arial"/>
                <a:cs typeface="Arial"/>
                <a:sym typeface="Arial"/>
              </a:rPr>
              <a:t>Earned with your participation</a:t>
            </a:r>
            <a:endParaRPr/>
          </a:p>
        </p:txBody>
      </p:sp>
      <p:pic>
        <p:nvPicPr>
          <p:cNvPr id="341" name="Google Shape;34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80553" y="5800691"/>
            <a:ext cx="882893" cy="88289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5"/>
          <p:cNvSpPr txBox="1"/>
          <p:nvPr/>
        </p:nvSpPr>
        <p:spPr>
          <a:xfrm>
            <a:off x="832281" y="2547132"/>
            <a:ext cx="6799442" cy="6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CPTD Badges &amp; CPU’s</a:t>
            </a:r>
            <a:endParaRPr/>
          </a:p>
        </p:txBody>
      </p:sp>
      <p:sp>
        <p:nvSpPr>
          <p:cNvPr id="343" name="Google Shape;343;p15"/>
          <p:cNvSpPr txBox="1"/>
          <p:nvPr/>
        </p:nvSpPr>
        <p:spPr>
          <a:xfrm>
            <a:off x="304742" y="350170"/>
            <a:ext cx="10070181" cy="6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4D00"/>
                </a:solidFill>
                <a:latin typeface="Arial"/>
                <a:ea typeface="Arial"/>
                <a:cs typeface="Arial"/>
                <a:sym typeface="Arial"/>
              </a:rPr>
              <a:t>ATD Capability Model Aligned Programs </a:t>
            </a:r>
            <a:endParaRPr sz="4800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"/>
          <p:cNvSpPr/>
          <p:nvPr/>
        </p:nvSpPr>
        <p:spPr>
          <a:xfrm>
            <a:off x="9336413" y="1165797"/>
            <a:ext cx="2847699" cy="2847699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</p:sp>
      <p:pic>
        <p:nvPicPr>
          <p:cNvPr id="349" name="Google Shape;34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487110" y="4013496"/>
            <a:ext cx="2849303" cy="28493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16"/>
          <p:cNvCxnSpPr/>
          <p:nvPr/>
        </p:nvCxnSpPr>
        <p:spPr>
          <a:xfrm>
            <a:off x="-125987" y="1143000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1" name="Google Shape;35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402" y="5894675"/>
            <a:ext cx="870777" cy="8707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16"/>
          <p:cNvGrpSpPr/>
          <p:nvPr/>
        </p:nvGrpSpPr>
        <p:grpSpPr>
          <a:xfrm>
            <a:off x="837912" y="2045214"/>
            <a:ext cx="6537990" cy="859003"/>
            <a:chOff x="-15494" y="-41510"/>
            <a:chExt cx="8641119" cy="1146051"/>
          </a:xfrm>
        </p:grpSpPr>
        <p:sp>
          <p:nvSpPr>
            <p:cNvPr id="353" name="Google Shape;353;p16"/>
            <p:cNvSpPr txBox="1"/>
            <p:nvPr/>
          </p:nvSpPr>
          <p:spPr>
            <a:xfrm>
              <a:off x="0" y="670135"/>
              <a:ext cx="8625625" cy="434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56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Aka Communities of Practice</a:t>
              </a:r>
              <a:endParaRPr/>
            </a:p>
          </p:txBody>
        </p:sp>
        <p:sp>
          <p:nvSpPr>
            <p:cNvPr id="354" name="Google Shape;354;p16"/>
            <p:cNvSpPr txBox="1"/>
            <p:nvPr/>
          </p:nvSpPr>
          <p:spPr>
            <a:xfrm>
              <a:off x="-15494" y="-41510"/>
              <a:ext cx="8625625" cy="1000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7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C10013"/>
                  </a:solidFill>
                  <a:latin typeface="Arial"/>
                  <a:ea typeface="Arial"/>
                  <a:cs typeface="Arial"/>
                  <a:sym typeface="Arial"/>
                </a:rPr>
                <a:t>Special Interest Groups (SIG’s)</a:t>
              </a:r>
              <a:endParaRPr/>
            </a:p>
          </p:txBody>
        </p:sp>
      </p:grpSp>
      <p:grpSp>
        <p:nvGrpSpPr>
          <p:cNvPr id="355" name="Google Shape;355;p16"/>
          <p:cNvGrpSpPr/>
          <p:nvPr/>
        </p:nvGrpSpPr>
        <p:grpSpPr>
          <a:xfrm>
            <a:off x="847547" y="3787680"/>
            <a:ext cx="5330514" cy="814136"/>
            <a:chOff x="0" y="-57150"/>
            <a:chExt cx="8625625" cy="815194"/>
          </a:xfrm>
        </p:grpSpPr>
        <p:sp>
          <p:nvSpPr>
            <p:cNvPr id="356" name="Google Shape;356;p16"/>
            <p:cNvSpPr txBox="1"/>
            <p:nvPr/>
          </p:nvSpPr>
          <p:spPr>
            <a:xfrm>
              <a:off x="0" y="432019"/>
              <a:ext cx="8625625" cy="326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56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Redesigned</a:t>
              </a:r>
              <a:endParaRPr/>
            </a:p>
          </p:txBody>
        </p:sp>
        <p:sp>
          <p:nvSpPr>
            <p:cNvPr id="357" name="Google Shape;357;p16"/>
            <p:cNvSpPr txBox="1"/>
            <p:nvPr/>
          </p:nvSpPr>
          <p:spPr>
            <a:xfrm>
              <a:off x="0" y="-57150"/>
              <a:ext cx="8625625" cy="391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7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C10013"/>
                  </a:solidFill>
                  <a:latin typeface="Arial"/>
                  <a:ea typeface="Arial"/>
                  <a:cs typeface="Arial"/>
                  <a:sym typeface="Arial"/>
                </a:rPr>
                <a:t>Mentor Protégé Program</a:t>
              </a:r>
              <a:endParaRPr/>
            </a:p>
          </p:txBody>
        </p:sp>
      </p:grpSp>
      <p:sp>
        <p:nvSpPr>
          <p:cNvPr id="358" name="Google Shape;358;p16"/>
          <p:cNvSpPr/>
          <p:nvPr/>
        </p:nvSpPr>
        <p:spPr>
          <a:xfrm>
            <a:off x="9344301" y="4010301"/>
            <a:ext cx="2847699" cy="2847699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4D00"/>
          </a:solidFill>
          <a:ln>
            <a:noFill/>
          </a:ln>
        </p:spPr>
      </p:sp>
      <p:sp>
        <p:nvSpPr>
          <p:cNvPr id="359" name="Google Shape;359;p16"/>
          <p:cNvSpPr txBox="1"/>
          <p:nvPr/>
        </p:nvSpPr>
        <p:spPr>
          <a:xfrm>
            <a:off x="413794" y="389196"/>
            <a:ext cx="4567843" cy="6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Goals</a:t>
            </a:r>
            <a:endParaRPr/>
          </a:p>
        </p:txBody>
      </p:sp>
      <p:sp>
        <p:nvSpPr>
          <p:cNvPr id="360" name="Google Shape;360;p16"/>
          <p:cNvSpPr txBox="1"/>
          <p:nvPr/>
        </p:nvSpPr>
        <p:spPr>
          <a:xfrm>
            <a:off x="2937163" y="3244334"/>
            <a:ext cx="62068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8"/>
          <p:cNvSpPr/>
          <p:nvPr/>
        </p:nvSpPr>
        <p:spPr>
          <a:xfrm>
            <a:off x="9342697" y="4008697"/>
            <a:ext cx="2849303" cy="2849303"/>
          </a:xfrm>
          <a:prstGeom prst="rect">
            <a:avLst/>
          </a:prstGeom>
          <a:solidFill>
            <a:srgbClr val="FFB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6" name="Google Shape;36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493395" y="4008697"/>
            <a:ext cx="2849303" cy="284930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8"/>
          <p:cNvSpPr/>
          <p:nvPr/>
        </p:nvSpPr>
        <p:spPr>
          <a:xfrm>
            <a:off x="9342697" y="1154608"/>
            <a:ext cx="2849303" cy="2849303"/>
          </a:xfrm>
          <a:prstGeom prst="rect">
            <a:avLst/>
          </a:prstGeom>
          <a:solidFill>
            <a:srgbClr val="FF4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8" name="Google Shape;368;p18"/>
          <p:cNvCxnSpPr/>
          <p:nvPr/>
        </p:nvCxnSpPr>
        <p:spPr>
          <a:xfrm>
            <a:off x="-125987" y="1143000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9" name="Google Shape;36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36" y="107108"/>
            <a:ext cx="870777" cy="87077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8"/>
          <p:cNvSpPr txBox="1"/>
          <p:nvPr/>
        </p:nvSpPr>
        <p:spPr>
          <a:xfrm>
            <a:off x="847548" y="2313680"/>
            <a:ext cx="8631483" cy="622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Thank you for your membership</a:t>
            </a:r>
            <a:endParaRPr/>
          </a:p>
        </p:txBody>
      </p:sp>
      <p:pic>
        <p:nvPicPr>
          <p:cNvPr id="371" name="Google Shape;37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2969" y="3365003"/>
            <a:ext cx="3780425" cy="3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0" y="1"/>
            <a:ext cx="12192000" cy="1169355"/>
          </a:xfrm>
          <a:prstGeom prst="rect">
            <a:avLst/>
          </a:prstGeom>
          <a:solidFill>
            <a:srgbClr val="C100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899455" y="4961620"/>
            <a:ext cx="3792761" cy="189638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4238" y="1169355"/>
            <a:ext cx="1890979" cy="189945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B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08142" y="5674142"/>
            <a:ext cx="996117" cy="9961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2"/>
          <p:cNvCxnSpPr/>
          <p:nvPr/>
        </p:nvCxnSpPr>
        <p:spPr>
          <a:xfrm>
            <a:off x="-62993" y="1169355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8" name="Google Shape;108;p2"/>
          <p:cNvGrpSpPr/>
          <p:nvPr/>
        </p:nvGrpSpPr>
        <p:grpSpPr>
          <a:xfrm>
            <a:off x="2372119" y="2172659"/>
            <a:ext cx="8903769" cy="3727700"/>
            <a:chOff x="3382874" y="1128185"/>
            <a:chExt cx="16006224" cy="7455400"/>
          </a:xfrm>
        </p:grpSpPr>
        <p:sp>
          <p:nvSpPr>
            <p:cNvPr id="109" name="Google Shape;109;p2"/>
            <p:cNvSpPr txBox="1"/>
            <p:nvPr/>
          </p:nvSpPr>
          <p:spPr>
            <a:xfrm>
              <a:off x="3382874" y="1128185"/>
              <a:ext cx="7367604" cy="1643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8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376" b="0" i="0" u="none" strike="noStrike" cap="none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Agenda</a:t>
              </a:r>
              <a:endParaRPr/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12149576" y="1214645"/>
              <a:ext cx="7239522" cy="73689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Arial"/>
                <a:buChar char="●"/>
              </a:pPr>
              <a:r>
                <a:rPr lang="en-US" sz="3600" b="0" i="0" u="none" strike="noStrike" cap="none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2021 Wins</a:t>
              </a:r>
              <a:endParaRPr/>
            </a:p>
            <a:p>
              <a:pPr marL="457200" marR="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Arial"/>
                <a:buChar char="●"/>
              </a:pPr>
              <a:r>
                <a:rPr lang="en-US" sz="3600" b="0" i="0" u="none" strike="noStrike" cap="none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Financials</a:t>
              </a:r>
              <a:endParaRPr/>
            </a:p>
            <a:p>
              <a:pPr marL="457200" marR="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Arial"/>
                <a:buChar char="●"/>
              </a:pPr>
              <a:r>
                <a:rPr lang="en-US" sz="3600" b="0" i="0" u="none" strike="noStrike" cap="none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Membership</a:t>
              </a:r>
              <a:endParaRPr/>
            </a:p>
            <a:p>
              <a:pPr marL="457200" marR="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Arial"/>
                <a:buChar char="●"/>
              </a:pPr>
              <a:r>
                <a:rPr lang="en-US" sz="3600" b="0" i="0" u="none" strike="noStrike" cap="none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Board of Directors</a:t>
              </a:r>
              <a:endParaRPr/>
            </a:p>
            <a:p>
              <a:pPr marL="457200" marR="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Arial"/>
                <a:buChar char="●"/>
              </a:pPr>
              <a:r>
                <a:rPr lang="en-US" sz="3600" b="0" i="0" u="none" strike="noStrike" cap="none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Opportunities</a:t>
              </a:r>
              <a:endParaRPr/>
            </a:p>
            <a:p>
              <a:pPr marL="457200" marR="0" lvl="0" indent="-45720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Arial"/>
                <a:buChar char="●"/>
              </a:pPr>
              <a:r>
                <a:rPr lang="en-US" sz="3600" b="0" i="0" u="none" strike="noStrike" cap="none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2022 Plans</a:t>
              </a:r>
              <a:endParaRPr/>
            </a:p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25" b="0" i="0" u="none" strike="noStrike" cap="none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1" name="Google Shape;111;p2"/>
          <p:cNvCxnSpPr/>
          <p:nvPr/>
        </p:nvCxnSpPr>
        <p:spPr>
          <a:xfrm>
            <a:off x="6771861" y="2215889"/>
            <a:ext cx="0" cy="411799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/>
        </p:nvSpPr>
        <p:spPr>
          <a:xfrm>
            <a:off x="397124" y="121101"/>
            <a:ext cx="101970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 CHAPTER </a:t>
            </a:r>
            <a:r>
              <a:rPr lang="en-US"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" name="Google Shape;118;p3"/>
          <p:cNvGrpSpPr/>
          <p:nvPr/>
        </p:nvGrpSpPr>
        <p:grpSpPr>
          <a:xfrm>
            <a:off x="397129" y="1260571"/>
            <a:ext cx="3232762" cy="5374203"/>
            <a:chOff x="397129" y="1260571"/>
            <a:chExt cx="3232762" cy="5374203"/>
          </a:xfrm>
        </p:grpSpPr>
        <p:sp>
          <p:nvSpPr>
            <p:cNvPr id="119" name="Google Shape;119;p3"/>
            <p:cNvSpPr/>
            <p:nvPr/>
          </p:nvSpPr>
          <p:spPr>
            <a:xfrm>
              <a:off x="397129" y="1260571"/>
              <a:ext cx="3232762" cy="5374203"/>
            </a:xfrm>
            <a:prstGeom prst="rect">
              <a:avLst/>
            </a:prstGeom>
            <a:solidFill>
              <a:srgbClr val="5654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" name="Google Shape;120;p3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30688" y="2702218"/>
              <a:ext cx="2365644" cy="23656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3"/>
          <p:cNvSpPr/>
          <p:nvPr/>
        </p:nvSpPr>
        <p:spPr>
          <a:xfrm>
            <a:off x="3807089" y="1264974"/>
            <a:ext cx="7989524" cy="774688"/>
          </a:xfrm>
          <a:prstGeom prst="rect">
            <a:avLst/>
          </a:prstGeom>
          <a:solidFill>
            <a:srgbClr val="C101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4589986" y="1424099"/>
            <a:ext cx="6981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12-month Journey Map</a:t>
            </a: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3807089" y="3099535"/>
            <a:ext cx="7989600" cy="774600"/>
          </a:xfrm>
          <a:prstGeom prst="rect">
            <a:avLst/>
          </a:prstGeom>
          <a:solidFill>
            <a:srgbClr val="FEB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3807089" y="4026623"/>
            <a:ext cx="7989524" cy="774688"/>
          </a:xfrm>
          <a:prstGeom prst="rect">
            <a:avLst/>
          </a:prstGeom>
          <a:solidFill>
            <a:srgbClr val="5654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3807089" y="4943355"/>
            <a:ext cx="7989524" cy="774688"/>
          </a:xfrm>
          <a:prstGeom prst="rect">
            <a:avLst/>
          </a:prstGeom>
          <a:solidFill>
            <a:srgbClr val="B2B1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26;p3"/>
          <p:cNvGrpSpPr/>
          <p:nvPr/>
        </p:nvGrpSpPr>
        <p:grpSpPr>
          <a:xfrm>
            <a:off x="3807089" y="4205208"/>
            <a:ext cx="7989524" cy="2429567"/>
            <a:chOff x="3807089" y="4205208"/>
            <a:chExt cx="7989524" cy="2429567"/>
          </a:xfrm>
        </p:grpSpPr>
        <p:sp>
          <p:nvSpPr>
            <p:cNvPr id="127" name="Google Shape;127;p3"/>
            <p:cNvSpPr/>
            <p:nvPr/>
          </p:nvSpPr>
          <p:spPr>
            <a:xfrm>
              <a:off x="3807089" y="5860087"/>
              <a:ext cx="7989524" cy="77468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627475" y="4205208"/>
              <a:ext cx="697809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Created ATD San Diego Podcast </a:t>
              </a:r>
              <a:endPara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3"/>
          <p:cNvGrpSpPr/>
          <p:nvPr/>
        </p:nvGrpSpPr>
        <p:grpSpPr>
          <a:xfrm>
            <a:off x="3807052" y="2228653"/>
            <a:ext cx="7989600" cy="774600"/>
            <a:chOff x="3807089" y="2198603"/>
            <a:chExt cx="7989600" cy="774600"/>
          </a:xfrm>
        </p:grpSpPr>
        <p:sp>
          <p:nvSpPr>
            <p:cNvPr id="130" name="Google Shape;130;p3"/>
            <p:cNvSpPr/>
            <p:nvPr/>
          </p:nvSpPr>
          <p:spPr>
            <a:xfrm>
              <a:off x="3807089" y="2198603"/>
              <a:ext cx="7989600" cy="774600"/>
            </a:xfrm>
            <a:prstGeom prst="rect">
              <a:avLst/>
            </a:prstGeom>
            <a:solidFill>
              <a:srgbClr val="FE4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610123" y="2353662"/>
              <a:ext cx="696150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New Member Onboarding Program</a:t>
              </a:r>
              <a:endPara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3"/>
          <p:cNvSpPr txBox="1"/>
          <p:nvPr/>
        </p:nvSpPr>
        <p:spPr>
          <a:xfrm>
            <a:off x="3822425" y="1363450"/>
            <a:ext cx="61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3822425" y="2277850"/>
            <a:ext cx="61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3822425" y="3192250"/>
            <a:ext cx="61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3822425" y="4106650"/>
            <a:ext cx="61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3822425" y="5021050"/>
            <a:ext cx="61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3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3822425" y="5935450"/>
            <a:ext cx="61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4627374" y="3205791"/>
            <a:ext cx="69616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ATD Capability Model Programming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4627475" y="6047331"/>
            <a:ext cx="696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Achieved CARE Plus status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4623969" y="5128571"/>
            <a:ext cx="69816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Produced a monthly President’s vLOG	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8949" y="3373496"/>
            <a:ext cx="4084860" cy="3484504"/>
          </a:xfrm>
          <a:custGeom>
            <a:avLst/>
            <a:gdLst/>
            <a:ahLst/>
            <a:cxnLst/>
            <a:rect l="l" t="t" r="r" b="b"/>
            <a:pathLst>
              <a:path w="2061270" h="1758323" extrusionOk="0">
                <a:moveTo>
                  <a:pt x="0" y="0"/>
                </a:moveTo>
                <a:lnTo>
                  <a:pt x="2061270" y="0"/>
                </a:lnTo>
                <a:lnTo>
                  <a:pt x="2061270" y="1758323"/>
                </a:lnTo>
                <a:lnTo>
                  <a:pt x="0" y="1758323"/>
                </a:lnTo>
                <a:close/>
              </a:path>
            </a:pathLst>
          </a:custGeom>
          <a:solidFill>
            <a:srgbClr val="FFB700"/>
          </a:solidFill>
          <a:ln>
            <a:noFill/>
          </a:ln>
        </p:spPr>
      </p:sp>
      <p:sp>
        <p:nvSpPr>
          <p:cNvPr id="146" name="Google Shape;146;p4"/>
          <p:cNvSpPr/>
          <p:nvPr/>
        </p:nvSpPr>
        <p:spPr>
          <a:xfrm>
            <a:off x="4040656" y="-9745"/>
            <a:ext cx="4134819" cy="3401247"/>
          </a:xfrm>
          <a:custGeom>
            <a:avLst/>
            <a:gdLst/>
            <a:ahLst/>
            <a:cxnLst/>
            <a:rect l="l" t="t" r="r" b="b"/>
            <a:pathLst>
              <a:path w="2086480" h="1762089" extrusionOk="0">
                <a:moveTo>
                  <a:pt x="0" y="0"/>
                </a:moveTo>
                <a:lnTo>
                  <a:pt x="2086480" y="0"/>
                </a:lnTo>
                <a:lnTo>
                  <a:pt x="2086480" y="1762089"/>
                </a:lnTo>
                <a:lnTo>
                  <a:pt x="0" y="1762089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</p:sp>
      <p:sp>
        <p:nvSpPr>
          <p:cNvPr id="147" name="Google Shape;147;p4"/>
          <p:cNvSpPr/>
          <p:nvPr/>
        </p:nvSpPr>
        <p:spPr>
          <a:xfrm>
            <a:off x="4084093" y="3205356"/>
            <a:ext cx="4134819" cy="3652644"/>
          </a:xfrm>
          <a:custGeom>
            <a:avLst/>
            <a:gdLst/>
            <a:ahLst/>
            <a:cxnLst/>
            <a:rect l="l" t="t" r="r" b="b"/>
            <a:pathLst>
              <a:path w="2086480" h="1843168" extrusionOk="0">
                <a:moveTo>
                  <a:pt x="0" y="0"/>
                </a:moveTo>
                <a:lnTo>
                  <a:pt x="2086480" y="0"/>
                </a:lnTo>
                <a:lnTo>
                  <a:pt x="2086480" y="1843168"/>
                </a:lnTo>
                <a:lnTo>
                  <a:pt x="0" y="1843168"/>
                </a:lnTo>
                <a:close/>
              </a:path>
            </a:pathLst>
          </a:custGeom>
          <a:solidFill>
            <a:srgbClr val="C10013"/>
          </a:solidFill>
          <a:ln>
            <a:noFill/>
          </a:ln>
        </p:spPr>
      </p:sp>
      <p:sp>
        <p:nvSpPr>
          <p:cNvPr id="148" name="Google Shape;148;p4"/>
          <p:cNvSpPr/>
          <p:nvPr/>
        </p:nvSpPr>
        <p:spPr>
          <a:xfrm>
            <a:off x="8218913" y="1"/>
            <a:ext cx="4019957" cy="3336985"/>
          </a:xfrm>
          <a:custGeom>
            <a:avLst/>
            <a:gdLst/>
            <a:ahLst/>
            <a:cxnLst/>
            <a:rect l="l" t="t" r="r" b="b"/>
            <a:pathLst>
              <a:path w="2028519" h="1729662" extrusionOk="0">
                <a:moveTo>
                  <a:pt x="0" y="0"/>
                </a:moveTo>
                <a:lnTo>
                  <a:pt x="2028519" y="0"/>
                </a:lnTo>
                <a:lnTo>
                  <a:pt x="2028519" y="1729662"/>
                </a:lnTo>
                <a:lnTo>
                  <a:pt x="0" y="1729662"/>
                </a:lnTo>
                <a:close/>
              </a:path>
            </a:pathLst>
          </a:custGeom>
          <a:solidFill>
            <a:srgbClr val="FF4D00"/>
          </a:solidFill>
          <a:ln>
            <a:noFill/>
          </a:ln>
        </p:spPr>
      </p:sp>
      <p:cxnSp>
        <p:nvCxnSpPr>
          <p:cNvPr id="149" name="Google Shape;149;p4"/>
          <p:cNvCxnSpPr/>
          <p:nvPr/>
        </p:nvCxnSpPr>
        <p:spPr>
          <a:xfrm>
            <a:off x="-118591" y="3336985"/>
            <a:ext cx="12366015" cy="0"/>
          </a:xfrm>
          <a:prstGeom prst="straightConnector1">
            <a:avLst/>
          </a:prstGeom>
          <a:noFill/>
          <a:ln w="142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0" name="Google Shape;150;p4"/>
          <p:cNvCxnSpPr/>
          <p:nvPr/>
        </p:nvCxnSpPr>
        <p:spPr>
          <a:xfrm rot="5400000">
            <a:off x="4807553" y="3405377"/>
            <a:ext cx="6816724" cy="5974"/>
          </a:xfrm>
          <a:prstGeom prst="straightConnector1">
            <a:avLst/>
          </a:prstGeom>
          <a:noFill/>
          <a:ln w="142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" name="Google Shape;151;p4"/>
          <p:cNvCxnSpPr/>
          <p:nvPr/>
        </p:nvCxnSpPr>
        <p:spPr>
          <a:xfrm rot="5400000">
            <a:off x="648457" y="3435635"/>
            <a:ext cx="6877245" cy="5974"/>
          </a:xfrm>
          <a:prstGeom prst="straightConnector1">
            <a:avLst/>
          </a:prstGeom>
          <a:noFill/>
          <a:ln w="142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2" name="Google Shape;15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8430" y="5476104"/>
            <a:ext cx="1301208" cy="130120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 txBox="1"/>
          <p:nvPr/>
        </p:nvSpPr>
        <p:spPr>
          <a:xfrm>
            <a:off x="772510" y="646386"/>
            <a:ext cx="260678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154" name="Google Shape;154;p4"/>
          <p:cNvSpPr txBox="1"/>
          <p:nvPr/>
        </p:nvSpPr>
        <p:spPr>
          <a:xfrm>
            <a:off x="177000" y="3736428"/>
            <a:ext cx="352953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In-Person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Mixers </a:t>
            </a:r>
            <a:endParaRPr/>
          </a:p>
        </p:txBody>
      </p:sp>
      <p:sp>
        <p:nvSpPr>
          <p:cNvPr id="155" name="Google Shape;155;p4"/>
          <p:cNvSpPr txBox="1"/>
          <p:nvPr/>
        </p:nvSpPr>
        <p:spPr>
          <a:xfrm>
            <a:off x="9568414" y="756140"/>
            <a:ext cx="13406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56" name="Google Shape;156;p4"/>
          <p:cNvSpPr txBox="1"/>
          <p:nvPr/>
        </p:nvSpPr>
        <p:spPr>
          <a:xfrm>
            <a:off x="8619782" y="3752609"/>
            <a:ext cx="357221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Storyline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Workshops</a:t>
            </a:r>
            <a:endParaRPr/>
          </a:p>
        </p:txBody>
      </p:sp>
      <p:sp>
        <p:nvSpPr>
          <p:cNvPr id="157" name="Google Shape;157;p4"/>
          <p:cNvSpPr txBox="1"/>
          <p:nvPr/>
        </p:nvSpPr>
        <p:spPr>
          <a:xfrm>
            <a:off x="4467621" y="646386"/>
            <a:ext cx="311934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Chapter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Meetings</a:t>
            </a:r>
            <a:endParaRPr/>
          </a:p>
        </p:txBody>
      </p:sp>
      <p:sp>
        <p:nvSpPr>
          <p:cNvPr id="158" name="Google Shape;158;p4"/>
          <p:cNvSpPr txBox="1"/>
          <p:nvPr/>
        </p:nvSpPr>
        <p:spPr>
          <a:xfrm>
            <a:off x="5303198" y="4047633"/>
            <a:ext cx="192506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8949" y="3373496"/>
            <a:ext cx="4084860" cy="3484504"/>
          </a:xfrm>
          <a:custGeom>
            <a:avLst/>
            <a:gdLst/>
            <a:ahLst/>
            <a:cxnLst/>
            <a:rect l="l" t="t" r="r" b="b"/>
            <a:pathLst>
              <a:path w="2061270" h="1758323" extrusionOk="0">
                <a:moveTo>
                  <a:pt x="0" y="0"/>
                </a:moveTo>
                <a:lnTo>
                  <a:pt x="2061270" y="0"/>
                </a:lnTo>
                <a:lnTo>
                  <a:pt x="2061270" y="1758323"/>
                </a:lnTo>
                <a:lnTo>
                  <a:pt x="0" y="1758323"/>
                </a:lnTo>
                <a:close/>
              </a:path>
            </a:pathLst>
          </a:custGeom>
          <a:solidFill>
            <a:srgbClr val="FFB700"/>
          </a:solidFill>
          <a:ln>
            <a:noFill/>
          </a:ln>
        </p:spPr>
      </p:sp>
      <p:sp>
        <p:nvSpPr>
          <p:cNvPr id="164" name="Google Shape;164;p5"/>
          <p:cNvSpPr/>
          <p:nvPr/>
        </p:nvSpPr>
        <p:spPr>
          <a:xfrm>
            <a:off x="4040656" y="-9745"/>
            <a:ext cx="4134819" cy="3401247"/>
          </a:xfrm>
          <a:custGeom>
            <a:avLst/>
            <a:gdLst/>
            <a:ahLst/>
            <a:cxnLst/>
            <a:rect l="l" t="t" r="r" b="b"/>
            <a:pathLst>
              <a:path w="2086480" h="1762089" extrusionOk="0">
                <a:moveTo>
                  <a:pt x="0" y="0"/>
                </a:moveTo>
                <a:lnTo>
                  <a:pt x="2086480" y="0"/>
                </a:lnTo>
                <a:lnTo>
                  <a:pt x="2086480" y="1762089"/>
                </a:lnTo>
                <a:lnTo>
                  <a:pt x="0" y="1762089"/>
                </a:lnTo>
                <a:close/>
              </a:path>
            </a:pathLst>
          </a:custGeom>
          <a:solidFill>
            <a:srgbClr val="B3B2B3"/>
          </a:solidFill>
          <a:ln>
            <a:noFill/>
          </a:ln>
        </p:spPr>
      </p:sp>
      <p:sp>
        <p:nvSpPr>
          <p:cNvPr id="165" name="Google Shape;165;p5"/>
          <p:cNvSpPr/>
          <p:nvPr/>
        </p:nvSpPr>
        <p:spPr>
          <a:xfrm>
            <a:off x="4084093" y="3205356"/>
            <a:ext cx="4134819" cy="3652644"/>
          </a:xfrm>
          <a:custGeom>
            <a:avLst/>
            <a:gdLst/>
            <a:ahLst/>
            <a:cxnLst/>
            <a:rect l="l" t="t" r="r" b="b"/>
            <a:pathLst>
              <a:path w="2086480" h="1843168" extrusionOk="0">
                <a:moveTo>
                  <a:pt x="0" y="0"/>
                </a:moveTo>
                <a:lnTo>
                  <a:pt x="2086480" y="0"/>
                </a:lnTo>
                <a:lnTo>
                  <a:pt x="2086480" y="1843168"/>
                </a:lnTo>
                <a:lnTo>
                  <a:pt x="0" y="1843168"/>
                </a:lnTo>
                <a:close/>
              </a:path>
            </a:pathLst>
          </a:custGeom>
          <a:solidFill>
            <a:srgbClr val="C10013"/>
          </a:solidFill>
          <a:ln>
            <a:noFill/>
          </a:ln>
        </p:spPr>
      </p:sp>
      <p:sp>
        <p:nvSpPr>
          <p:cNvPr id="166" name="Google Shape;166;p5"/>
          <p:cNvSpPr/>
          <p:nvPr/>
        </p:nvSpPr>
        <p:spPr>
          <a:xfrm>
            <a:off x="8218913" y="1"/>
            <a:ext cx="4019957" cy="3336985"/>
          </a:xfrm>
          <a:custGeom>
            <a:avLst/>
            <a:gdLst/>
            <a:ahLst/>
            <a:cxnLst/>
            <a:rect l="l" t="t" r="r" b="b"/>
            <a:pathLst>
              <a:path w="2028519" h="1729662" extrusionOk="0">
                <a:moveTo>
                  <a:pt x="0" y="0"/>
                </a:moveTo>
                <a:lnTo>
                  <a:pt x="2028519" y="0"/>
                </a:lnTo>
                <a:lnTo>
                  <a:pt x="2028519" y="1729662"/>
                </a:lnTo>
                <a:lnTo>
                  <a:pt x="0" y="1729662"/>
                </a:lnTo>
                <a:close/>
              </a:path>
            </a:pathLst>
          </a:custGeom>
          <a:solidFill>
            <a:srgbClr val="FF4D00"/>
          </a:solidFill>
          <a:ln>
            <a:noFill/>
          </a:ln>
        </p:spPr>
      </p:sp>
      <p:cxnSp>
        <p:nvCxnSpPr>
          <p:cNvPr id="167" name="Google Shape;167;p5"/>
          <p:cNvCxnSpPr/>
          <p:nvPr/>
        </p:nvCxnSpPr>
        <p:spPr>
          <a:xfrm>
            <a:off x="-118591" y="3336985"/>
            <a:ext cx="12366015" cy="0"/>
          </a:xfrm>
          <a:prstGeom prst="straightConnector1">
            <a:avLst/>
          </a:prstGeom>
          <a:noFill/>
          <a:ln w="142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8" name="Google Shape;168;p5"/>
          <p:cNvCxnSpPr/>
          <p:nvPr/>
        </p:nvCxnSpPr>
        <p:spPr>
          <a:xfrm rot="5400000">
            <a:off x="4807553" y="3405377"/>
            <a:ext cx="6816724" cy="5974"/>
          </a:xfrm>
          <a:prstGeom prst="straightConnector1">
            <a:avLst/>
          </a:prstGeom>
          <a:noFill/>
          <a:ln w="142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5"/>
          <p:cNvCxnSpPr/>
          <p:nvPr/>
        </p:nvCxnSpPr>
        <p:spPr>
          <a:xfrm rot="5400000">
            <a:off x="648457" y="3435635"/>
            <a:ext cx="6877245" cy="5974"/>
          </a:xfrm>
          <a:prstGeom prst="straightConnector1">
            <a:avLst/>
          </a:prstGeom>
          <a:noFill/>
          <a:ln w="142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0" name="Google Shape;17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8430" y="5476104"/>
            <a:ext cx="1301208" cy="130120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772510" y="646386"/>
            <a:ext cx="260678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172" name="Google Shape;172;p5"/>
          <p:cNvSpPr txBox="1"/>
          <p:nvPr/>
        </p:nvSpPr>
        <p:spPr>
          <a:xfrm>
            <a:off x="177000" y="3736428"/>
            <a:ext cx="374473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Discover the Benefits of Membership</a:t>
            </a:r>
            <a:endParaRPr/>
          </a:p>
        </p:txBody>
      </p:sp>
      <p:sp>
        <p:nvSpPr>
          <p:cNvPr id="173" name="Google Shape;173;p5"/>
          <p:cNvSpPr txBox="1"/>
          <p:nvPr/>
        </p:nvSpPr>
        <p:spPr>
          <a:xfrm>
            <a:off x="9568414" y="756140"/>
            <a:ext cx="13406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74" name="Google Shape;174;p5"/>
          <p:cNvSpPr txBox="1"/>
          <p:nvPr/>
        </p:nvSpPr>
        <p:spPr>
          <a:xfrm>
            <a:off x="8457420" y="4122996"/>
            <a:ext cx="35722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Workshops</a:t>
            </a:r>
            <a:endParaRPr/>
          </a:p>
        </p:txBody>
      </p:sp>
      <p:sp>
        <p:nvSpPr>
          <p:cNvPr id="175" name="Google Shape;175;p5"/>
          <p:cNvSpPr txBox="1"/>
          <p:nvPr/>
        </p:nvSpPr>
        <p:spPr>
          <a:xfrm>
            <a:off x="4251433" y="528561"/>
            <a:ext cx="391377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SoCal Young Professionals SIG </a:t>
            </a:r>
            <a:endParaRPr/>
          </a:p>
        </p:txBody>
      </p:sp>
      <p:sp>
        <p:nvSpPr>
          <p:cNvPr id="176" name="Google Shape;176;p5"/>
          <p:cNvSpPr txBox="1"/>
          <p:nvPr/>
        </p:nvSpPr>
        <p:spPr>
          <a:xfrm>
            <a:off x="5303198" y="4047633"/>
            <a:ext cx="192506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1788" y="4953654"/>
            <a:ext cx="3789217" cy="189460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"/>
          <p:cNvSpPr/>
          <p:nvPr/>
        </p:nvSpPr>
        <p:spPr>
          <a:xfrm>
            <a:off x="0" y="3157033"/>
            <a:ext cx="5701008" cy="2287203"/>
          </a:xfrm>
          <a:custGeom>
            <a:avLst/>
            <a:gdLst/>
            <a:ahLst/>
            <a:cxnLst/>
            <a:rect l="l" t="t" r="r" b="b"/>
            <a:pathLst>
              <a:path w="5899773" h="2366946" extrusionOk="0">
                <a:moveTo>
                  <a:pt x="0" y="0"/>
                </a:moveTo>
                <a:lnTo>
                  <a:pt x="5899773" y="0"/>
                </a:lnTo>
                <a:lnTo>
                  <a:pt x="5899773" y="2366946"/>
                </a:lnTo>
                <a:lnTo>
                  <a:pt x="0" y="2366946"/>
                </a:lnTo>
                <a:close/>
              </a:path>
            </a:pathLst>
          </a:custGeom>
          <a:solidFill>
            <a:srgbClr val="FF4D00"/>
          </a:solidFill>
          <a:ln>
            <a:noFill/>
          </a:ln>
        </p:spPr>
      </p:sp>
      <p:cxnSp>
        <p:nvCxnSpPr>
          <p:cNvPr id="183" name="Google Shape;183;p6"/>
          <p:cNvCxnSpPr/>
          <p:nvPr/>
        </p:nvCxnSpPr>
        <p:spPr>
          <a:xfrm>
            <a:off x="-125987" y="1103888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4" name="Google Shape;18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2066" y="136063"/>
            <a:ext cx="870777" cy="87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2628" y="3706540"/>
            <a:ext cx="2743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"/>
          <p:cNvSpPr txBox="1"/>
          <p:nvPr/>
        </p:nvSpPr>
        <p:spPr>
          <a:xfrm>
            <a:off x="442963" y="359508"/>
            <a:ext cx="4567843" cy="6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2021 Financials </a:t>
            </a:r>
            <a:endParaRPr/>
          </a:p>
        </p:txBody>
      </p:sp>
      <p:grpSp>
        <p:nvGrpSpPr>
          <p:cNvPr id="187" name="Google Shape;187;p6"/>
          <p:cNvGrpSpPr/>
          <p:nvPr/>
        </p:nvGrpSpPr>
        <p:grpSpPr>
          <a:xfrm>
            <a:off x="6268098" y="3510941"/>
            <a:ext cx="4592736" cy="438271"/>
            <a:chOff x="-93709" y="-48704"/>
            <a:chExt cx="8639376" cy="391558"/>
          </a:xfrm>
        </p:grpSpPr>
        <p:sp>
          <p:nvSpPr>
            <p:cNvPr id="188" name="Google Shape;188;p6"/>
            <p:cNvSpPr txBox="1"/>
            <p:nvPr/>
          </p:nvSpPr>
          <p:spPr>
            <a:xfrm>
              <a:off x="4781008" y="27724"/>
              <a:ext cx="3764659" cy="315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6663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$14,592 </a:t>
              </a:r>
              <a:endParaRPr/>
            </a:p>
          </p:txBody>
        </p:sp>
        <p:sp>
          <p:nvSpPr>
            <p:cNvPr id="189" name="Google Shape;189;p6"/>
            <p:cNvSpPr txBox="1"/>
            <p:nvPr/>
          </p:nvSpPr>
          <p:spPr>
            <a:xfrm>
              <a:off x="-93709" y="-48704"/>
              <a:ext cx="8625625" cy="349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77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4D00"/>
                  </a:solidFill>
                  <a:latin typeface="Arial"/>
                  <a:ea typeface="Arial"/>
                  <a:cs typeface="Arial"/>
                  <a:sym typeface="Arial"/>
                </a:rPr>
                <a:t>Expenses</a:t>
              </a:r>
              <a:endParaRPr/>
            </a:p>
          </p:txBody>
        </p:sp>
      </p:grpSp>
      <p:sp>
        <p:nvSpPr>
          <p:cNvPr id="190" name="Google Shape;190;p6"/>
          <p:cNvSpPr txBox="1"/>
          <p:nvPr/>
        </p:nvSpPr>
        <p:spPr>
          <a:xfrm>
            <a:off x="6268098" y="4661098"/>
            <a:ext cx="2372050" cy="391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7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4D00"/>
                </a:solidFill>
                <a:latin typeface="Arial"/>
                <a:ea typeface="Arial"/>
                <a:cs typeface="Arial"/>
                <a:sym typeface="Arial"/>
              </a:rPr>
              <a:t>Net Income  </a:t>
            </a:r>
            <a:endParaRPr/>
          </a:p>
        </p:txBody>
      </p:sp>
      <p:sp>
        <p:nvSpPr>
          <p:cNvPr id="191" name="Google Shape;191;p6"/>
          <p:cNvSpPr txBox="1"/>
          <p:nvPr/>
        </p:nvSpPr>
        <p:spPr>
          <a:xfrm>
            <a:off x="6268098" y="2367914"/>
            <a:ext cx="4253708" cy="391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7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4D00"/>
                </a:solidFill>
                <a:latin typeface="Arial"/>
                <a:ea typeface="Arial"/>
                <a:cs typeface="Arial"/>
                <a:sym typeface="Arial"/>
              </a:rPr>
              <a:t>Total Income</a:t>
            </a:r>
            <a:endParaRPr/>
          </a:p>
        </p:txBody>
      </p:sp>
      <p:sp>
        <p:nvSpPr>
          <p:cNvPr id="192" name="Google Shape;192;p6"/>
          <p:cNvSpPr txBox="1"/>
          <p:nvPr/>
        </p:nvSpPr>
        <p:spPr>
          <a:xfrm>
            <a:off x="8859522" y="2387429"/>
            <a:ext cx="1662284" cy="35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666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$14,724</a:t>
            </a:r>
            <a:r>
              <a:rPr lang="en-US" sz="24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93" name="Google Shape;193;p6"/>
          <p:cNvSpPr txBox="1"/>
          <p:nvPr/>
        </p:nvSpPr>
        <p:spPr>
          <a:xfrm>
            <a:off x="8859522" y="4777291"/>
            <a:ext cx="1543490" cy="35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666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$377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07774" y="2002700"/>
            <a:ext cx="41148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 txBox="1"/>
          <p:nvPr/>
        </p:nvSpPr>
        <p:spPr>
          <a:xfrm>
            <a:off x="407774" y="475098"/>
            <a:ext cx="4360884" cy="65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Membership</a:t>
            </a:r>
            <a:endParaRPr/>
          </a:p>
        </p:txBody>
      </p:sp>
      <p:pic>
        <p:nvPicPr>
          <p:cNvPr id="200" name="Google Shape;20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1365" y="5748782"/>
            <a:ext cx="882893" cy="8828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7"/>
          <p:cNvCxnSpPr/>
          <p:nvPr/>
        </p:nvCxnSpPr>
        <p:spPr>
          <a:xfrm>
            <a:off x="-125987" y="1238898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02" name="Google Shape;202;p7"/>
          <p:cNvGrpSpPr/>
          <p:nvPr/>
        </p:nvGrpSpPr>
        <p:grpSpPr>
          <a:xfrm>
            <a:off x="6249106" y="4994229"/>
            <a:ext cx="5183521" cy="461608"/>
            <a:chOff x="0" y="533545"/>
            <a:chExt cx="12635155" cy="923215"/>
          </a:xfrm>
        </p:grpSpPr>
        <p:sp>
          <p:nvSpPr>
            <p:cNvPr id="203" name="Google Shape;203;p7"/>
            <p:cNvSpPr txBox="1"/>
            <p:nvPr/>
          </p:nvSpPr>
          <p:spPr>
            <a:xfrm>
              <a:off x="0" y="670135"/>
              <a:ext cx="8625625" cy="786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4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2019</a:t>
              </a:r>
              <a:endParaRPr/>
            </a:p>
          </p:txBody>
        </p:sp>
        <p:sp>
          <p:nvSpPr>
            <p:cNvPr id="204" name="Google Shape;204;p7"/>
            <p:cNvSpPr txBox="1"/>
            <p:nvPr/>
          </p:nvSpPr>
          <p:spPr>
            <a:xfrm>
              <a:off x="4009529" y="533545"/>
              <a:ext cx="8625626" cy="863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583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4D00"/>
                  </a:solidFill>
                  <a:latin typeface="Arial"/>
                  <a:ea typeface="Arial"/>
                  <a:cs typeface="Arial"/>
                  <a:sym typeface="Arial"/>
                </a:rPr>
                <a:t>149</a:t>
              </a:r>
              <a:endParaRPr/>
            </a:p>
          </p:txBody>
        </p:sp>
      </p:grpSp>
      <p:grpSp>
        <p:nvGrpSpPr>
          <p:cNvPr id="205" name="Google Shape;205;p7"/>
          <p:cNvGrpSpPr/>
          <p:nvPr/>
        </p:nvGrpSpPr>
        <p:grpSpPr>
          <a:xfrm>
            <a:off x="6174541" y="3809922"/>
            <a:ext cx="3790552" cy="476779"/>
            <a:chOff x="-226009" y="496677"/>
            <a:chExt cx="15786764" cy="953557"/>
          </a:xfrm>
        </p:grpSpPr>
        <p:sp>
          <p:nvSpPr>
            <p:cNvPr id="206" name="Google Shape;206;p7"/>
            <p:cNvSpPr txBox="1"/>
            <p:nvPr/>
          </p:nvSpPr>
          <p:spPr>
            <a:xfrm>
              <a:off x="-226009" y="663609"/>
              <a:ext cx="8625623" cy="786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4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2020</a:t>
              </a:r>
              <a:endParaRPr/>
            </a:p>
          </p:txBody>
        </p:sp>
        <p:sp>
          <p:nvSpPr>
            <p:cNvPr id="207" name="Google Shape;207;p7"/>
            <p:cNvSpPr txBox="1"/>
            <p:nvPr/>
          </p:nvSpPr>
          <p:spPr>
            <a:xfrm>
              <a:off x="6935132" y="496677"/>
              <a:ext cx="8625623" cy="863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583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4D00"/>
                  </a:solidFill>
                  <a:latin typeface="Arial"/>
                  <a:ea typeface="Arial"/>
                  <a:cs typeface="Arial"/>
                  <a:sym typeface="Arial"/>
                </a:rPr>
                <a:t>150</a:t>
              </a:r>
              <a:endParaRPr/>
            </a:p>
          </p:txBody>
        </p:sp>
      </p:grpSp>
      <p:grpSp>
        <p:nvGrpSpPr>
          <p:cNvPr id="208" name="Google Shape;208;p7"/>
          <p:cNvGrpSpPr/>
          <p:nvPr/>
        </p:nvGrpSpPr>
        <p:grpSpPr>
          <a:xfrm>
            <a:off x="6249106" y="2685781"/>
            <a:ext cx="3529452" cy="431785"/>
            <a:chOff x="0" y="593191"/>
            <a:chExt cx="15839906" cy="863569"/>
          </a:xfrm>
        </p:grpSpPr>
        <p:sp>
          <p:nvSpPr>
            <p:cNvPr id="209" name="Google Shape;209;p7"/>
            <p:cNvSpPr txBox="1"/>
            <p:nvPr/>
          </p:nvSpPr>
          <p:spPr>
            <a:xfrm>
              <a:off x="0" y="670135"/>
              <a:ext cx="8625625" cy="786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49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/>
            </a:p>
          </p:txBody>
        </p:sp>
        <p:sp>
          <p:nvSpPr>
            <p:cNvPr id="210" name="Google Shape;210;p7"/>
            <p:cNvSpPr txBox="1"/>
            <p:nvPr/>
          </p:nvSpPr>
          <p:spPr>
            <a:xfrm>
              <a:off x="7214281" y="593191"/>
              <a:ext cx="8625625" cy="863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583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FF4D00"/>
                  </a:solidFill>
                  <a:latin typeface="Arial"/>
                  <a:ea typeface="Arial"/>
                  <a:cs typeface="Arial"/>
                  <a:sym typeface="Arial"/>
                </a:rPr>
                <a:t>135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8" descr="A person smiling for the camera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4367" y="3948382"/>
            <a:ext cx="2506750" cy="227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8" descr="A person smiling for the camera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0076" y="3858221"/>
            <a:ext cx="2560076" cy="23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08564" y="5846568"/>
            <a:ext cx="870777" cy="8707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8"/>
          <p:cNvGrpSpPr/>
          <p:nvPr/>
        </p:nvGrpSpPr>
        <p:grpSpPr>
          <a:xfrm>
            <a:off x="1682325" y="3463668"/>
            <a:ext cx="1611888" cy="592597"/>
            <a:chOff x="4162939" y="4149735"/>
            <a:chExt cx="1611888" cy="592597"/>
          </a:xfrm>
        </p:grpSpPr>
        <p:sp>
          <p:nvSpPr>
            <p:cNvPr id="219" name="Google Shape;219;p8"/>
            <p:cNvSpPr txBox="1"/>
            <p:nvPr/>
          </p:nvSpPr>
          <p:spPr>
            <a:xfrm>
              <a:off x="4339110" y="4457382"/>
              <a:ext cx="1259546" cy="284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99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President Elect</a:t>
              </a:r>
              <a:endParaRPr/>
            </a:p>
          </p:txBody>
        </p:sp>
        <p:sp>
          <p:nvSpPr>
            <p:cNvPr id="220" name="Google Shape;220;p8"/>
            <p:cNvSpPr txBox="1"/>
            <p:nvPr/>
          </p:nvSpPr>
          <p:spPr>
            <a:xfrm>
              <a:off x="4162939" y="4149735"/>
              <a:ext cx="1611888" cy="337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99" b="1">
                  <a:solidFill>
                    <a:srgbClr val="FF4D00"/>
                  </a:solidFill>
                  <a:latin typeface="Arial"/>
                  <a:ea typeface="Arial"/>
                  <a:cs typeface="Arial"/>
                  <a:sym typeface="Arial"/>
                </a:rPr>
                <a:t>GWEN FRANCO</a:t>
              </a:r>
              <a:endParaRPr/>
            </a:p>
          </p:txBody>
        </p:sp>
      </p:grpSp>
      <p:sp>
        <p:nvSpPr>
          <p:cNvPr id="221" name="Google Shape;221;p8"/>
          <p:cNvSpPr txBox="1"/>
          <p:nvPr/>
        </p:nvSpPr>
        <p:spPr>
          <a:xfrm>
            <a:off x="169402" y="134762"/>
            <a:ext cx="6296293" cy="62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2022 Board of Directors</a:t>
            </a:r>
            <a:endParaRPr/>
          </a:p>
        </p:txBody>
      </p:sp>
      <p:grpSp>
        <p:nvGrpSpPr>
          <p:cNvPr id="222" name="Google Shape;222;p8"/>
          <p:cNvGrpSpPr/>
          <p:nvPr/>
        </p:nvGrpSpPr>
        <p:grpSpPr>
          <a:xfrm>
            <a:off x="4794856" y="3452179"/>
            <a:ext cx="2081290" cy="599745"/>
            <a:chOff x="796838" y="4142587"/>
            <a:chExt cx="2081290" cy="599745"/>
          </a:xfrm>
        </p:grpSpPr>
        <p:sp>
          <p:nvSpPr>
            <p:cNvPr id="223" name="Google Shape;223;p8"/>
            <p:cNvSpPr txBox="1"/>
            <p:nvPr/>
          </p:nvSpPr>
          <p:spPr>
            <a:xfrm>
              <a:off x="1186916" y="4457382"/>
              <a:ext cx="1259546" cy="284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99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President</a:t>
              </a:r>
              <a:endParaRPr/>
            </a:p>
          </p:txBody>
        </p:sp>
        <p:sp>
          <p:nvSpPr>
            <p:cNvPr id="224" name="Google Shape;224;p8"/>
            <p:cNvSpPr txBox="1"/>
            <p:nvPr/>
          </p:nvSpPr>
          <p:spPr>
            <a:xfrm>
              <a:off x="796838" y="4142587"/>
              <a:ext cx="2081290" cy="337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99" b="1">
                  <a:solidFill>
                    <a:srgbClr val="C10013"/>
                  </a:solidFill>
                  <a:latin typeface="Arial"/>
                  <a:ea typeface="Arial"/>
                  <a:cs typeface="Arial"/>
                  <a:sym typeface="Arial"/>
                </a:rPr>
                <a:t>BRIDGET RANDALL</a:t>
              </a:r>
              <a:endParaRPr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8186595" y="3440831"/>
            <a:ext cx="2026389" cy="600338"/>
            <a:chOff x="7200126" y="4142587"/>
            <a:chExt cx="2026389" cy="600338"/>
          </a:xfrm>
        </p:grpSpPr>
        <p:sp>
          <p:nvSpPr>
            <p:cNvPr id="226" name="Google Shape;226;p8"/>
            <p:cNvSpPr txBox="1"/>
            <p:nvPr/>
          </p:nvSpPr>
          <p:spPr>
            <a:xfrm>
              <a:off x="7432422" y="4457975"/>
              <a:ext cx="1435163" cy="284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99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Secretary </a:t>
              </a:r>
              <a:endParaRPr/>
            </a:p>
          </p:txBody>
        </p:sp>
        <p:sp>
          <p:nvSpPr>
            <p:cNvPr id="227" name="Google Shape;227;p8"/>
            <p:cNvSpPr txBox="1"/>
            <p:nvPr/>
          </p:nvSpPr>
          <p:spPr>
            <a:xfrm>
              <a:off x="7200126" y="4142587"/>
              <a:ext cx="2026389" cy="337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99" b="1">
                  <a:solidFill>
                    <a:srgbClr val="FFB700"/>
                  </a:solidFill>
                  <a:latin typeface="Arial"/>
                  <a:ea typeface="Arial"/>
                  <a:cs typeface="Arial"/>
                  <a:sym typeface="Arial"/>
                </a:rPr>
                <a:t>KAREN RADZINSKI</a:t>
              </a:r>
              <a:endParaRPr/>
            </a:p>
          </p:txBody>
        </p:sp>
      </p:grpSp>
      <p:pic>
        <p:nvPicPr>
          <p:cNvPr id="228" name="Google Shape;228;p8" descr="A person smiling for the camera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61696" y="1055306"/>
            <a:ext cx="2677314" cy="23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 descr="A person smiling for the camera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2985" y="908368"/>
            <a:ext cx="2644665" cy="250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 descr="A person smiling for the camera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07422" y="1046078"/>
            <a:ext cx="2656159" cy="2372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8"/>
          <p:cNvCxnSpPr/>
          <p:nvPr/>
        </p:nvCxnSpPr>
        <p:spPr>
          <a:xfrm>
            <a:off x="-62994" y="865075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32" name="Google Shape;232;p8"/>
          <p:cNvGrpSpPr/>
          <p:nvPr/>
        </p:nvGrpSpPr>
        <p:grpSpPr>
          <a:xfrm>
            <a:off x="3317549" y="6205954"/>
            <a:ext cx="2081290" cy="578315"/>
            <a:chOff x="796838" y="4142587"/>
            <a:chExt cx="2081290" cy="578315"/>
          </a:xfrm>
        </p:grpSpPr>
        <p:sp>
          <p:nvSpPr>
            <p:cNvPr id="233" name="Google Shape;233;p8"/>
            <p:cNvSpPr txBox="1"/>
            <p:nvPr/>
          </p:nvSpPr>
          <p:spPr>
            <a:xfrm>
              <a:off x="1046268" y="4435952"/>
              <a:ext cx="1582429" cy="284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99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Programs Director</a:t>
              </a:r>
              <a:endParaRPr/>
            </a:p>
          </p:txBody>
        </p:sp>
        <p:sp>
          <p:nvSpPr>
            <p:cNvPr id="234" name="Google Shape;234;p8"/>
            <p:cNvSpPr txBox="1"/>
            <p:nvPr/>
          </p:nvSpPr>
          <p:spPr>
            <a:xfrm>
              <a:off x="796838" y="4142587"/>
              <a:ext cx="2081290" cy="337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99" b="1">
                  <a:solidFill>
                    <a:srgbClr val="C10013"/>
                  </a:solidFill>
                  <a:latin typeface="Arial"/>
                  <a:ea typeface="Arial"/>
                  <a:cs typeface="Arial"/>
                  <a:sym typeface="Arial"/>
                </a:rPr>
                <a:t>DAVID BERKE</a:t>
              </a:r>
              <a:endParaRPr/>
            </a:p>
          </p:txBody>
        </p:sp>
      </p:grpSp>
      <p:grpSp>
        <p:nvGrpSpPr>
          <p:cNvPr id="235" name="Google Shape;235;p8"/>
          <p:cNvGrpSpPr/>
          <p:nvPr/>
        </p:nvGrpSpPr>
        <p:grpSpPr>
          <a:xfrm>
            <a:off x="6577097" y="6218647"/>
            <a:ext cx="2081290" cy="593230"/>
            <a:chOff x="796838" y="4142587"/>
            <a:chExt cx="2081290" cy="593230"/>
          </a:xfrm>
        </p:grpSpPr>
        <p:sp>
          <p:nvSpPr>
            <p:cNvPr id="236" name="Google Shape;236;p8"/>
            <p:cNvSpPr txBox="1"/>
            <p:nvPr/>
          </p:nvSpPr>
          <p:spPr>
            <a:xfrm>
              <a:off x="989896" y="4450867"/>
              <a:ext cx="1695173" cy="284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99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Marketing Director</a:t>
              </a:r>
              <a:endParaRPr/>
            </a:p>
          </p:txBody>
        </p:sp>
        <p:sp>
          <p:nvSpPr>
            <p:cNvPr id="237" name="Google Shape;237;p8"/>
            <p:cNvSpPr txBox="1"/>
            <p:nvPr/>
          </p:nvSpPr>
          <p:spPr>
            <a:xfrm>
              <a:off x="796838" y="4142587"/>
              <a:ext cx="2081290" cy="337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99" b="1">
                  <a:solidFill>
                    <a:srgbClr val="FF4D00"/>
                  </a:solidFill>
                  <a:latin typeface="Arial"/>
                  <a:ea typeface="Arial"/>
                  <a:cs typeface="Arial"/>
                  <a:sym typeface="Arial"/>
                </a:rPr>
                <a:t>MELANIE CHIN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"/>
          <p:cNvSpPr/>
          <p:nvPr/>
        </p:nvSpPr>
        <p:spPr>
          <a:xfrm>
            <a:off x="9336413" y="1076897"/>
            <a:ext cx="2847699" cy="2847699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B700"/>
          </a:solidFill>
          <a:ln>
            <a:noFill/>
          </a:ln>
        </p:spPr>
      </p:sp>
      <p:pic>
        <p:nvPicPr>
          <p:cNvPr id="244" name="Google Shape;24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6443426" y="3965280"/>
            <a:ext cx="2937741" cy="2847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9"/>
          <p:cNvCxnSpPr/>
          <p:nvPr/>
        </p:nvCxnSpPr>
        <p:spPr>
          <a:xfrm>
            <a:off x="-125987" y="1021503"/>
            <a:ext cx="12317987" cy="0"/>
          </a:xfrm>
          <a:prstGeom prst="straightConnector1">
            <a:avLst/>
          </a:prstGeom>
          <a:noFill/>
          <a:ln w="95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6" name="Google Shape;24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6906" y="110915"/>
            <a:ext cx="803402" cy="80340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9"/>
          <p:cNvSpPr txBox="1"/>
          <p:nvPr/>
        </p:nvSpPr>
        <p:spPr>
          <a:xfrm>
            <a:off x="131692" y="199675"/>
            <a:ext cx="10331308" cy="76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 Going Board Members</a:t>
            </a:r>
            <a:endParaRPr/>
          </a:p>
        </p:txBody>
      </p:sp>
      <p:pic>
        <p:nvPicPr>
          <p:cNvPr id="248" name="Google Shape;248;p9" descr="A picture containing text, person, person, yellow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281" y="1099398"/>
            <a:ext cx="2435961" cy="236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9" descr="A person smiling for the camera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28072" y="4062415"/>
            <a:ext cx="2441432" cy="213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" descr="A person smiling for the camera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79240" y="1128692"/>
            <a:ext cx="2441600" cy="236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" descr="A picture containing person, clothing, smiling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51667" t="17994"/>
          <a:stretch/>
        </p:blipFill>
        <p:spPr>
          <a:xfrm>
            <a:off x="6217461" y="1296199"/>
            <a:ext cx="2462372" cy="2186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/>
          <p:cNvPicPr preferRelativeResize="0"/>
          <p:nvPr/>
        </p:nvPicPr>
        <p:blipFill rotWithShape="1">
          <a:blip r:embed="rId9">
            <a:alphaModFix/>
          </a:blip>
          <a:srcRect t="20509" r="52082"/>
          <a:stretch/>
        </p:blipFill>
        <p:spPr>
          <a:xfrm>
            <a:off x="878524" y="4116913"/>
            <a:ext cx="2443537" cy="21214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9"/>
          <p:cNvGrpSpPr/>
          <p:nvPr/>
        </p:nvGrpSpPr>
        <p:grpSpPr>
          <a:xfrm>
            <a:off x="693038" y="3467694"/>
            <a:ext cx="2306204" cy="599745"/>
            <a:chOff x="796838" y="4142587"/>
            <a:chExt cx="2306204" cy="599745"/>
          </a:xfrm>
        </p:grpSpPr>
        <p:sp>
          <p:nvSpPr>
            <p:cNvPr id="254" name="Google Shape;254;p9"/>
            <p:cNvSpPr txBox="1"/>
            <p:nvPr/>
          </p:nvSpPr>
          <p:spPr>
            <a:xfrm>
              <a:off x="1186916" y="4457382"/>
              <a:ext cx="1259546" cy="284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99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Past President</a:t>
              </a:r>
              <a:endParaRPr/>
            </a:p>
          </p:txBody>
        </p:sp>
        <p:sp>
          <p:nvSpPr>
            <p:cNvPr id="255" name="Google Shape;255;p9"/>
            <p:cNvSpPr txBox="1"/>
            <p:nvPr/>
          </p:nvSpPr>
          <p:spPr>
            <a:xfrm>
              <a:off x="796838" y="4142587"/>
              <a:ext cx="2306204" cy="337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99" b="1">
                  <a:solidFill>
                    <a:srgbClr val="FFB700"/>
                  </a:solidFill>
                  <a:latin typeface="Arial"/>
                  <a:ea typeface="Arial"/>
                  <a:cs typeface="Arial"/>
                  <a:sym typeface="Arial"/>
                </a:rPr>
                <a:t>MARY JANE RICCARDI</a:t>
              </a:r>
              <a:endParaRPr/>
            </a:p>
          </p:txBody>
        </p:sp>
      </p:grpSp>
      <p:grpSp>
        <p:nvGrpSpPr>
          <p:cNvPr id="256" name="Google Shape;256;p9"/>
          <p:cNvGrpSpPr/>
          <p:nvPr/>
        </p:nvGrpSpPr>
        <p:grpSpPr>
          <a:xfrm>
            <a:off x="3446938" y="3482616"/>
            <a:ext cx="2306204" cy="580118"/>
            <a:chOff x="796838" y="4142587"/>
            <a:chExt cx="2306204" cy="580118"/>
          </a:xfrm>
        </p:grpSpPr>
        <p:sp>
          <p:nvSpPr>
            <p:cNvPr id="257" name="Google Shape;257;p9"/>
            <p:cNvSpPr txBox="1"/>
            <p:nvPr/>
          </p:nvSpPr>
          <p:spPr>
            <a:xfrm>
              <a:off x="1088041" y="4437755"/>
              <a:ext cx="1738284" cy="284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99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Technology Director</a:t>
              </a:r>
              <a:endParaRPr/>
            </a:p>
          </p:txBody>
        </p:sp>
        <p:sp>
          <p:nvSpPr>
            <p:cNvPr id="258" name="Google Shape;258;p9"/>
            <p:cNvSpPr txBox="1"/>
            <p:nvPr/>
          </p:nvSpPr>
          <p:spPr>
            <a:xfrm>
              <a:off x="796838" y="4142587"/>
              <a:ext cx="2306204" cy="337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99" b="1">
                  <a:solidFill>
                    <a:srgbClr val="C10013"/>
                  </a:solidFill>
                  <a:latin typeface="Arial"/>
                  <a:ea typeface="Arial"/>
                  <a:cs typeface="Arial"/>
                  <a:sym typeface="Arial"/>
                </a:rPr>
                <a:t>TOM VELASQUEZ</a:t>
              </a:r>
              <a:endParaRPr/>
            </a:p>
          </p:txBody>
        </p:sp>
      </p:grpSp>
      <p:grpSp>
        <p:nvGrpSpPr>
          <p:cNvPr id="259" name="Google Shape;259;p9"/>
          <p:cNvGrpSpPr/>
          <p:nvPr/>
        </p:nvGrpSpPr>
        <p:grpSpPr>
          <a:xfrm>
            <a:off x="947190" y="6219620"/>
            <a:ext cx="2306204" cy="580118"/>
            <a:chOff x="796838" y="4142587"/>
            <a:chExt cx="2306204" cy="580118"/>
          </a:xfrm>
        </p:grpSpPr>
        <p:sp>
          <p:nvSpPr>
            <p:cNvPr id="260" name="Google Shape;260;p9"/>
            <p:cNvSpPr txBox="1"/>
            <p:nvPr/>
          </p:nvSpPr>
          <p:spPr>
            <a:xfrm>
              <a:off x="1088041" y="4437755"/>
              <a:ext cx="1738284" cy="284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99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Programs Director</a:t>
              </a:r>
              <a:endParaRPr/>
            </a:p>
          </p:txBody>
        </p:sp>
        <p:sp>
          <p:nvSpPr>
            <p:cNvPr id="261" name="Google Shape;261;p9"/>
            <p:cNvSpPr txBox="1"/>
            <p:nvPr/>
          </p:nvSpPr>
          <p:spPr>
            <a:xfrm>
              <a:off x="796838" y="4142587"/>
              <a:ext cx="2306204" cy="337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99" b="1">
                  <a:solidFill>
                    <a:srgbClr val="FF4D00"/>
                  </a:solidFill>
                  <a:latin typeface="Arial"/>
                  <a:ea typeface="Arial"/>
                  <a:cs typeface="Arial"/>
                  <a:sym typeface="Arial"/>
                </a:rPr>
                <a:t>SYLVIA MELINA</a:t>
              </a:r>
              <a:endParaRPr/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6345202" y="3457533"/>
            <a:ext cx="2306204" cy="599745"/>
            <a:chOff x="796838" y="4142587"/>
            <a:chExt cx="2306204" cy="599745"/>
          </a:xfrm>
        </p:grpSpPr>
        <p:sp>
          <p:nvSpPr>
            <p:cNvPr id="263" name="Google Shape;263;p9"/>
            <p:cNvSpPr txBox="1"/>
            <p:nvPr/>
          </p:nvSpPr>
          <p:spPr>
            <a:xfrm>
              <a:off x="1186916" y="4457382"/>
              <a:ext cx="1536128" cy="284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99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Finance Director</a:t>
              </a:r>
              <a:endParaRPr/>
            </a:p>
          </p:txBody>
        </p:sp>
        <p:sp>
          <p:nvSpPr>
            <p:cNvPr id="264" name="Google Shape;264;p9"/>
            <p:cNvSpPr txBox="1"/>
            <p:nvPr/>
          </p:nvSpPr>
          <p:spPr>
            <a:xfrm>
              <a:off x="796838" y="4142587"/>
              <a:ext cx="2306204" cy="337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99" b="1">
                  <a:solidFill>
                    <a:srgbClr val="FF4D00"/>
                  </a:solidFill>
                  <a:latin typeface="Arial"/>
                  <a:ea typeface="Arial"/>
                  <a:cs typeface="Arial"/>
                  <a:sym typeface="Arial"/>
                </a:rPr>
                <a:t>NORMA HERNANDEZ</a:t>
              </a:r>
              <a:endParaRPr/>
            </a:p>
          </p:txBody>
        </p:sp>
      </p:grpSp>
      <p:grpSp>
        <p:nvGrpSpPr>
          <p:cNvPr id="265" name="Google Shape;265;p9"/>
          <p:cNvGrpSpPr/>
          <p:nvPr/>
        </p:nvGrpSpPr>
        <p:grpSpPr>
          <a:xfrm>
            <a:off x="3895686" y="6188196"/>
            <a:ext cx="2306204" cy="611817"/>
            <a:chOff x="796838" y="4142587"/>
            <a:chExt cx="2306204" cy="611817"/>
          </a:xfrm>
        </p:grpSpPr>
        <p:sp>
          <p:nvSpPr>
            <p:cNvPr id="266" name="Google Shape;266;p9"/>
            <p:cNvSpPr txBox="1"/>
            <p:nvPr/>
          </p:nvSpPr>
          <p:spPr>
            <a:xfrm>
              <a:off x="1044822" y="4469454"/>
              <a:ext cx="1810236" cy="284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99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343434"/>
                  </a:solidFill>
                  <a:latin typeface="Arial"/>
                  <a:ea typeface="Arial"/>
                  <a:cs typeface="Arial"/>
                  <a:sym typeface="Arial"/>
                </a:rPr>
                <a:t>Membership Director</a:t>
              </a:r>
              <a:endParaRPr/>
            </a:p>
          </p:txBody>
        </p:sp>
        <p:sp>
          <p:nvSpPr>
            <p:cNvPr id="267" name="Google Shape;267;p9"/>
            <p:cNvSpPr txBox="1"/>
            <p:nvPr/>
          </p:nvSpPr>
          <p:spPr>
            <a:xfrm>
              <a:off x="796838" y="4142587"/>
              <a:ext cx="2306204" cy="337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99" b="1">
                  <a:solidFill>
                    <a:srgbClr val="FFB700"/>
                  </a:solidFill>
                  <a:latin typeface="Arial"/>
                  <a:ea typeface="Arial"/>
                  <a:cs typeface="Arial"/>
                  <a:sym typeface="Arial"/>
                </a:rPr>
                <a:t>MELISSA ESTEN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Microsoft Office PowerPoint</Application>
  <PresentationFormat>Widescreen</PresentationFormat>
  <Paragraphs>152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Bridget Randall</dc:creator>
  <cp:lastModifiedBy>Annette Weinstein</cp:lastModifiedBy>
  <cp:revision>1</cp:revision>
  <dcterms:created xsi:type="dcterms:W3CDTF">2022-01-25T04:53:54Z</dcterms:created>
  <dcterms:modified xsi:type="dcterms:W3CDTF">2022-02-16T17:55:33Z</dcterms:modified>
</cp:coreProperties>
</file>